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293" r:id="rId30"/>
    <p:sldId id="279" r:id="rId31"/>
    <p:sldId id="280" r:id="rId32"/>
    <p:sldId id="281" r:id="rId33"/>
    <p:sldId id="282" r:id="rId34"/>
    <p:sldId id="283" r:id="rId35"/>
    <p:sldId id="284" r:id="rId36"/>
    <p:sldId id="294" r:id="rId37"/>
    <p:sldId id="295" r:id="rId38"/>
    <p:sldId id="296" r:id="rId39"/>
    <p:sldId id="297" r:id="rId40"/>
    <p:sldId id="299" r:id="rId41"/>
    <p:sldId id="300" r:id="rId42"/>
    <p:sldId id="301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C3817-9A88-489C-A253-2BB4C83217A5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B0247-F4A3-48E3-AC91-1C61D321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B0247-F4A3-48E3-AC91-1C61D321506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8A8D56-C2EF-454A-8935-0E63B1E688B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44C679-1351-449A-B16A-8F82A5653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B%D0%B8%D1%83%D1%80%D0%B8%D1%8F" TargetMode="External"/><Relationship Id="rId2" Type="http://schemas.openxmlformats.org/officeDocument/2006/relationships/hyperlink" Target="http://ru.wikipedia.org/wiki/%D0%9F%D0%B0%D1%80%D0%B5%D1%81%D1%82%D0%B5%D0%B7%D0%B8%D1%8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u.wikipedia.org/wiki/%D0%9F%D0%BE%D0%BD%D0%BE%D1%81" TargetMode="External"/><Relationship Id="rId4" Type="http://schemas.openxmlformats.org/officeDocument/2006/relationships/hyperlink" Target="http://ru.wikipedia.org/wiki/%D0%A0%D0%B8%D0%BD%D0%B8%D1%8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5%D0%BB%D1%83%D0%B4%D0%BE%D0%BA_%D1%87%D0%B5%D0%BB%D0%BE%D0%B2%D0%B5%D0%BA%D0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2%D0%B0%D0%B3%D0%BE%D1%82%D0%BE%D0%BC%D0%B8%D1%8F" TargetMode="External"/><Relationship Id="rId4" Type="http://schemas.openxmlformats.org/officeDocument/2006/relationships/hyperlink" Target="http://ru.wikipedia.org/wiki/%D0%A0%D0%B5%D0%B7%D0%B5%D0%BA%D1%86%D0%B8%D1%8F_%D0%B6%D0%B5%D0%BB%D1%83%D0%B4%D0%BA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5%D0%BB%D1%83%D0%B4%D0%BE%D0%BA_%D1%87%D0%B5%D0%BB%D0%BE%D0%B2%D0%B5%D0%BA%D0%B0" TargetMode="External"/><Relationship Id="rId2" Type="http://schemas.openxmlformats.org/officeDocument/2006/relationships/hyperlink" Target="http://ru.wikipedia.org/wiki/%D0%A3%D0%B3%D0%BB%D0%B5%D0%B2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8%D1%88%D0%B5%D1%87%D0%BD%D0%B8%D0%B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5%D1%80%D0%BE%D1%82%D0%BE%D0%BD%D0%B8%D0%BD" TargetMode="External"/><Relationship Id="rId3" Type="http://schemas.openxmlformats.org/officeDocument/2006/relationships/hyperlink" Target="http://ru.wikipedia.org/wiki/%D0%A5%D0%B8%D0%BC%D1%83%D1%81" TargetMode="External"/><Relationship Id="rId7" Type="http://schemas.openxmlformats.org/officeDocument/2006/relationships/hyperlink" Target="http://ru.wikipedia.org/wiki/%D0%90%D1%86%D0%B5%D1%82%D0%B8%D0%BB%D1%85%D0%BE%D0%BB%D0%B8%D0%BD" TargetMode="External"/><Relationship Id="rId2" Type="http://schemas.openxmlformats.org/officeDocument/2006/relationships/hyperlink" Target="http://ru.wikipedia.org/wiki/%D0%A2%D0%BE%D0%BD%D0%BA%D0%B0%D1%8F_%D0%BA%D0%B8%D1%88%D0%BA%D0%B0_%D1%87%D0%B5%D0%BB%D0%BE%D0%B2%D0%B5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0%D1%80%D0%B0%D1%81%D0%B8%D0%BC%D0%BF%D0%B0%D1%82%D0%B8%D1%87%D0%B5%D1%81%D0%BA%D0%B0%D1%8F_%D0%BD%D0%B5%D1%80%D0%B2%D0%BD%D0%B0%D1%8F_%D1%81%D0%B8%D1%81%D1%82%D0%B5%D0%BC%D0%B0" TargetMode="External"/><Relationship Id="rId5" Type="http://schemas.openxmlformats.org/officeDocument/2006/relationships/hyperlink" Target="http://ru.wikipedia.org/wiki/%D0%9A%D0%B0%D1%82%D0%B5%D1%85%D0%BE%D0%BB%D0%B0%D0%BC%D0%B8%D0%BD" TargetMode="External"/><Relationship Id="rId4" Type="http://schemas.openxmlformats.org/officeDocument/2006/relationships/hyperlink" Target="http://ru.wikipedia.org/wiki/%D0%9C%D0%BE%D0%B7%D0%B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0%D1%81%D1%82%D1%80%D0%BE%D1%8D%D0%BD%D1%82%D0%B5%D1%80%D0%BE%D0%BF%D0%B0%D0%BD%D0%BA%D1%80%D0%B5%D0%B0%D1%82%D0%B8%D1%87%D0%B5%D1%81%D0%BA%D0%B0%D1%8F_%D1%8D%D0%BD%D0%B4%D0%BE%D0%BA%D1%80%D0%B8%D0%BD%D0%BD%D0%B0%D1%8F_%D1%81%D0%B8%D1%81%D1%82%D0%B5%D0%BC%D0%B0" TargetMode="External"/><Relationship Id="rId7" Type="http://schemas.openxmlformats.org/officeDocument/2006/relationships/hyperlink" Target="http://ru.wikipedia.org/wiki/%D0%AD%D0%BD%D1%82%D0%B5%D1%80%D0%BE%D0%B3%D0%BB%D1%8E%D0%BA%D0%B0%D0%B3%D0%BE%D0%BD" TargetMode="External"/><Relationship Id="rId2" Type="http://schemas.openxmlformats.org/officeDocument/2006/relationships/hyperlink" Target="http://ru.wikipedia.org/wiki/%D0%AD%D0%BD%D0%B4%D0%BE%D0%BA%D1%80%D0%B8%D0%BD%D0%BD%D0%B0%D1%8F_%D1%81%D0%B8%D1%81%D1%82%D0%B5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D%D0%B5%D0%B9%D1%80%D0%BE%D1%82%D0%B5%D0%BD%D0%B7%D0%B8%D0%BD&amp;action=edit&amp;redlink=1" TargetMode="External"/><Relationship Id="rId5" Type="http://schemas.openxmlformats.org/officeDocument/2006/relationships/hyperlink" Target="http://ru.wikipedia.org/w/index.php?title=%D0%9C%D0%BE%D1%82%D0%B8%D0%BB%D0%B8%D0%BD&amp;action=edit&amp;redlink=1" TargetMode="External"/><Relationship Id="rId4" Type="http://schemas.openxmlformats.org/officeDocument/2006/relationships/hyperlink" Target="http://ru.wikipedia.org/wiki/%D0%93%D0%BE%D1%80%D0%BC%D0%BE%D0%BD%D1%8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0"/>
            <a:ext cx="6000792" cy="2500306"/>
          </a:xfrm>
        </p:spPr>
        <p:txBody>
          <a:bodyPr>
            <a:normAutofit/>
          </a:bodyPr>
          <a:lstStyle/>
          <a:p>
            <a:r>
              <a:rPr lang="ru-RU" dirty="0" smtClean="0"/>
              <a:t>Болезнь </a:t>
            </a:r>
            <a:br>
              <a:rPr lang="ru-RU" dirty="0" smtClean="0"/>
            </a:br>
            <a:r>
              <a:rPr lang="ru-RU" dirty="0" smtClean="0"/>
              <a:t> оперированного </a:t>
            </a:r>
            <a:br>
              <a:rPr lang="ru-RU" dirty="0" smtClean="0"/>
            </a:br>
            <a:r>
              <a:rPr lang="ru-RU" dirty="0" smtClean="0"/>
              <a:t> желудка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714884"/>
            <a:ext cx="8062912" cy="21431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85992"/>
            <a:ext cx="5072098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клинической картины </a:t>
            </a:r>
            <a:r>
              <a:rPr lang="ru-RU" dirty="0" err="1" smtClean="0"/>
              <a:t>демпинг-синдрома</a:t>
            </a:r>
            <a:r>
              <a:rPr lang="ru-RU" dirty="0" smtClean="0"/>
              <a:t> характерно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возникновение приступов общей слабости во время приема еды или в течение первых 15-20 минут после нее. Приступ начинается с ощущения полноты в </a:t>
            </a:r>
            <a:r>
              <a:rPr lang="ru-RU" dirty="0" err="1" smtClean="0"/>
              <a:t>эпигастрии</a:t>
            </a:r>
            <a:r>
              <a:rPr lang="ru-RU" dirty="0" smtClean="0"/>
              <a:t> и сопровождается ощущением жара, который разливается по верхней половине туловища. Резко увеличивается потоотделение, возникает утомление, сонливость, головокружение, шум в ушах, дрожание конечностей, ухудшение зрения..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9050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Иногда наблюдаются потери сознания, чаще в первые месяцы после операции. Приступы сопровождаются тахикардией, иногда одышкой, головной болью, 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hlinkClick r:id="rId2" tooltip="Парестезия"/>
              </a:rPr>
              <a:t>парестезиями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 верхних и нижних конечностей, 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hlinkClick r:id="rId3" tooltip="Полиурия"/>
              </a:rPr>
              <a:t>полиурией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 или вазомоторным 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hlinkClick r:id="rId4" tooltip="Ринит"/>
              </a:rPr>
              <a:t>ринитом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. В конце приступа или через некоторое время после него больные часто отмечают урчание в животе и 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hlinkClick r:id="rId5" tooltip="Понос"/>
              </a:rPr>
              <a:t>понос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Легкая степень</a:t>
            </a:r>
            <a:r>
              <a:rPr lang="ru-RU" dirty="0" smtClean="0"/>
              <a:t> – приступы 1-2 раза в месяц после нарушения диеты. Длятся 20-30 минут, купируются самостоятельно. Иногда понос.</a:t>
            </a:r>
          </a:p>
          <a:p>
            <a:endParaRPr lang="ru-RU" b="1" dirty="0" smtClean="0"/>
          </a:p>
          <a:p>
            <a:r>
              <a:rPr lang="ru-RU" b="1" dirty="0" smtClean="0"/>
              <a:t>Средняя тяжесть</a:t>
            </a:r>
            <a:r>
              <a:rPr lang="ru-RU" dirty="0" smtClean="0"/>
              <a:t> - приступы 3-4 раза в неделю длительностью от 1 до 1,5 ч; тахикардия, повышенное системное АД, снижение </a:t>
            </a:r>
            <a:r>
              <a:rPr lang="ru-RU" dirty="0" err="1" smtClean="0"/>
              <a:t>диастолического</a:t>
            </a:r>
            <a:r>
              <a:rPr lang="ru-RU" dirty="0" smtClean="0"/>
              <a:t> давления, изменения МОК, поносы, нарушен жировой, белковый, углеводный обмены, снижение работоспособности, появляется </a:t>
            </a:r>
            <a:r>
              <a:rPr lang="ru-RU" dirty="0" err="1" smtClean="0"/>
              <a:t>канцерофобия</a:t>
            </a:r>
            <a:r>
              <a:rPr lang="ru-RU" dirty="0" smtClean="0"/>
              <a:t>. Больные </a:t>
            </a:r>
            <a:r>
              <a:rPr lang="ru-RU" dirty="0" err="1" smtClean="0"/>
              <a:t>вспыльчины</a:t>
            </a:r>
            <a:r>
              <a:rPr lang="ru-RU" dirty="0" smtClean="0"/>
              <a:t>, агрессивны, плохо спят. На ЭКГ: понижение вольтажа зубцов. Нарушен обмен </a:t>
            </a:r>
            <a:r>
              <a:rPr lang="ru-RU" dirty="0" err="1" smtClean="0"/>
              <a:t>Na+</a:t>
            </a:r>
            <a:r>
              <a:rPr lang="ru-RU" dirty="0" smtClean="0"/>
              <a:t>, K+, </a:t>
            </a:r>
            <a:r>
              <a:rPr lang="ru-RU" dirty="0" err="1" smtClean="0"/>
              <a:t>Cl</a:t>
            </a:r>
            <a:r>
              <a:rPr lang="ru-RU" dirty="0" smtClean="0"/>
              <a:t>-, Ca2+ потеря веса, анемия.</a:t>
            </a:r>
          </a:p>
          <a:p>
            <a:endParaRPr lang="ru-RU" b="1" dirty="0" smtClean="0"/>
          </a:p>
          <a:p>
            <a:r>
              <a:rPr lang="ru-RU" b="1" dirty="0" smtClean="0"/>
              <a:t>Тяжелая степень</a:t>
            </a:r>
            <a:r>
              <a:rPr lang="ru-RU" dirty="0" smtClean="0"/>
              <a:t> - не могут есть сидя, приступы 2,5-3 часа после любого приема пищи. Может быть потеря сознания, </a:t>
            </a:r>
            <a:r>
              <a:rPr lang="ru-RU" dirty="0" err="1" smtClean="0"/>
              <a:t>коллаптоидное</a:t>
            </a:r>
            <a:r>
              <a:rPr lang="ru-RU" dirty="0" smtClean="0"/>
              <a:t> состояние, нарушение обмена веществ, кахексия.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 </a:t>
            </a:r>
            <a:r>
              <a:rPr lang="ru-RU" dirty="0" err="1" smtClean="0"/>
              <a:t>дельпинг-синдрома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Консервативная  терапия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-диетотерапия</a:t>
            </a:r>
          </a:p>
          <a:p>
            <a:pPr>
              <a:buNone/>
            </a:pPr>
            <a:r>
              <a:rPr lang="ru-RU" dirty="0" smtClean="0"/>
              <a:t>-общеукрепляющая  терапия</a:t>
            </a:r>
          </a:p>
          <a:p>
            <a:pPr>
              <a:buNone/>
            </a:pPr>
            <a:r>
              <a:rPr lang="ru-RU" dirty="0" smtClean="0"/>
              <a:t>-заместительная  терапия</a:t>
            </a:r>
          </a:p>
          <a:p>
            <a:pPr>
              <a:buNone/>
            </a:pPr>
            <a:r>
              <a:rPr lang="ru-RU" dirty="0" smtClean="0"/>
              <a:t>-седативная  терапия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Хирургическая  терапия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ru-RU" dirty="0" smtClean="0"/>
              <a:t> Диетотерапия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260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прием ищи 6 раз в сутки малыми порциями.</a:t>
            </a:r>
          </a:p>
          <a:p>
            <a:pPr>
              <a:buFontTx/>
              <a:buChar char="-"/>
            </a:pPr>
            <a:r>
              <a:rPr lang="ru-RU" dirty="0" smtClean="0"/>
              <a:t>Раздельное употребление жидкой и твердой пищи.</a:t>
            </a:r>
          </a:p>
          <a:p>
            <a:pPr>
              <a:buFontTx/>
              <a:buChar char="-"/>
            </a:pPr>
            <a:r>
              <a:rPr lang="ru-RU" dirty="0" smtClean="0"/>
              <a:t> Сначала – второе блюдо, через 30 минут – первое. Пища должна быть не горячая (чтобы не ускорять эвакуацию).</a:t>
            </a:r>
          </a:p>
          <a:p>
            <a:pPr>
              <a:buFontTx/>
              <a:buChar char="-"/>
            </a:pPr>
            <a:r>
              <a:rPr lang="ru-RU" dirty="0" smtClean="0"/>
              <a:t> Рекомендуется за 30 минут до приема пищи – стакан томатного сока чтобы возбудить </a:t>
            </a:r>
            <a:r>
              <a:rPr lang="ru-RU" dirty="0" err="1" smtClean="0"/>
              <a:t>гидрокинетическую</a:t>
            </a:r>
            <a:r>
              <a:rPr lang="ru-RU" dirty="0" smtClean="0"/>
              <a:t> фазу секреции (панкреатический сок). </a:t>
            </a:r>
          </a:p>
          <a:p>
            <a:pPr>
              <a:buFontTx/>
              <a:buChar char="-"/>
            </a:pPr>
            <a:r>
              <a:rPr lang="ru-RU" dirty="0" smtClean="0"/>
              <a:t>Снизить количество углеводов, сахар заменить сорбитом. </a:t>
            </a:r>
          </a:p>
          <a:p>
            <a:pPr>
              <a:buFontTx/>
              <a:buChar char="-"/>
            </a:pPr>
            <a:r>
              <a:rPr lang="ru-RU" dirty="0" smtClean="0"/>
              <a:t>Ограничить жирную пищу.</a:t>
            </a:r>
          </a:p>
          <a:p>
            <a:pPr>
              <a:buFontTx/>
              <a:buChar char="-"/>
            </a:pPr>
            <a:r>
              <a:rPr lang="ru-RU" dirty="0" smtClean="0"/>
              <a:t> После еды лечь в постель на 30 минут.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Общеукрепляющая терапия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глюкоза с инсулином</a:t>
            </a:r>
          </a:p>
          <a:p>
            <a:r>
              <a:rPr lang="ru-RU" dirty="0" smtClean="0"/>
              <a:t>- витамин В1 6% - 1 </a:t>
            </a:r>
            <a:r>
              <a:rPr lang="ru-RU" dirty="0" err="1" smtClean="0"/>
              <a:t>ml</a:t>
            </a:r>
            <a:r>
              <a:rPr lang="ru-RU" dirty="0" smtClean="0"/>
              <a:t>; В12 по 2000 </a:t>
            </a:r>
            <a:r>
              <a:rPr lang="ru-RU" dirty="0" err="1" smtClean="0"/>
              <a:t>гр</a:t>
            </a:r>
            <a:r>
              <a:rPr lang="ru-RU" dirty="0" smtClean="0"/>
              <a:t>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витамин В6 5% - 1 </a:t>
            </a:r>
            <a:r>
              <a:rPr lang="ru-RU" dirty="0" err="1" smtClean="0"/>
              <a:t>ml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никотиновая кислота 1% - мл.</a:t>
            </a:r>
          </a:p>
          <a:p>
            <a:r>
              <a:rPr lang="ru-RU" dirty="0" smtClean="0"/>
              <a:t>- переливание плазмы, альбуминов, протеина, альбумина, </a:t>
            </a:r>
            <a:r>
              <a:rPr lang="ru-RU" dirty="0" err="1" smtClean="0"/>
              <a:t>эритромассы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Заместительная 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натуральным желудочным соком до или во время еды (1 столовая ложка на 1/3 стакана воды)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ферменты - пепсин, панкреатин, </a:t>
            </a:r>
            <a:r>
              <a:rPr lang="ru-RU" dirty="0" err="1" smtClean="0"/>
              <a:t>панзинорм</a:t>
            </a:r>
            <a:r>
              <a:rPr lang="ru-RU" dirty="0" smtClean="0"/>
              <a:t>, </a:t>
            </a:r>
            <a:r>
              <a:rPr lang="ru-RU" dirty="0" err="1" smtClean="0"/>
              <a:t>креон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Седативная терапия:,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Элениум</a:t>
            </a:r>
          </a:p>
          <a:p>
            <a:r>
              <a:rPr lang="ru-RU" dirty="0" err="1" smtClean="0"/>
              <a:t>Реланиум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седуксен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Замедление моторики 12-ти перстной кишки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 30 минут до приема пищи - 0,5 мл. 0,1% раствора атропина подкожно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257544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	Оперативное вмешательство заключается в </a:t>
            </a:r>
            <a:r>
              <a:rPr lang="ru-RU" sz="2800" dirty="0" err="1" smtClean="0"/>
              <a:t>редуоденизации</a:t>
            </a:r>
            <a:r>
              <a:rPr lang="ru-RU" sz="2800" dirty="0" smtClean="0"/>
              <a:t> с </a:t>
            </a:r>
            <a:r>
              <a:rPr lang="ru-RU" sz="2800" dirty="0" err="1" smtClean="0"/>
              <a:t>гастроеюнодуоденопластикой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Des.70a. Tratamentul chirurgical al sindromului Dumping.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6" y="1757330"/>
            <a:ext cx="4929222" cy="48149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Болезнь оперированного желудка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– функциональные и органические нарушения в </a:t>
            </a:r>
            <a:r>
              <a:rPr lang="ru-RU" dirty="0" err="1" smtClean="0"/>
              <a:t>гастродуоденальной</a:t>
            </a:r>
            <a:r>
              <a:rPr lang="ru-RU" dirty="0" smtClean="0"/>
              <a:t> зоне, </a:t>
            </a:r>
            <a:r>
              <a:rPr lang="ru-RU" dirty="0" err="1" smtClean="0"/>
              <a:t>гепатобилиарной</a:t>
            </a:r>
            <a:r>
              <a:rPr lang="ru-RU" dirty="0" smtClean="0"/>
              <a:t> системе и кишечнике, сопровождающиеся изменением общего состояния и обмена веществ у больных, перенесших резекцию желудка, </a:t>
            </a:r>
            <a:r>
              <a:rPr lang="ru-RU" dirty="0" err="1" smtClean="0"/>
              <a:t>ваготомию</a:t>
            </a:r>
            <a:r>
              <a:rPr lang="ru-RU" dirty="0" smtClean="0"/>
              <a:t>, анастомозы или другие операции на органах </a:t>
            </a:r>
            <a:r>
              <a:rPr lang="ru-RU" dirty="0" err="1" smtClean="0"/>
              <a:t>гастродуоденальной</a:t>
            </a:r>
            <a:r>
              <a:rPr lang="ru-RU" dirty="0" smtClean="0"/>
              <a:t> зоны, и проявляющиеся </a:t>
            </a:r>
            <a:r>
              <a:rPr lang="ru-RU" dirty="0" err="1" smtClean="0"/>
              <a:t>анстеновегетативным</a:t>
            </a:r>
            <a:r>
              <a:rPr lang="ru-RU" dirty="0" smtClean="0"/>
              <a:t>, диспепсическим и нередко болевым синдромом.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Синдром приводящей петли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261460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после резекции желудка по способу </a:t>
            </a:r>
            <a:r>
              <a:rPr lang="ru-RU" dirty="0" err="1" smtClean="0"/>
              <a:t>Бильрот</a:t>
            </a:r>
            <a:r>
              <a:rPr lang="ru-RU" dirty="0" smtClean="0"/>
              <a:t> II, когда образуется выключенный с одной стороны слепой отдел кишечника </a:t>
            </a:r>
            <a:endParaRPr lang="ru-RU" dirty="0"/>
          </a:p>
        </p:txBody>
      </p:sp>
      <p:pic>
        <p:nvPicPr>
          <p:cNvPr id="5" name="Содержимое 4" descr="Des.72. Sindromul cronic al ansei aferente - schema.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6116" y="1714488"/>
            <a:ext cx="5643602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Чем проявляется синдром приводящий кишки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Отмечаются жалобы на:</a:t>
            </a:r>
          </a:p>
          <a:p>
            <a:pPr>
              <a:buNone/>
            </a:pPr>
            <a:r>
              <a:rPr lang="ru-RU" dirty="0" smtClean="0"/>
              <a:t>- тяжесть или распирающие боли в 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 и правом подреберье, усиливающиеся после приема пищи</a:t>
            </a:r>
          </a:p>
          <a:p>
            <a:pPr>
              <a:buNone/>
            </a:pPr>
            <a:r>
              <a:rPr lang="ru-RU" dirty="0" smtClean="0"/>
              <a:t>- Эти ощущения постепенно нарастают и вскоре завершаются обильной желчной рвотой (иногда с примесью пищи), приносящей заметное облегчение.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могут быть как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механические,</a:t>
            </a:r>
            <a:r>
              <a:rPr lang="ru-RU" dirty="0" smtClean="0"/>
              <a:t> так и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функциональные</a:t>
            </a:r>
            <a:r>
              <a:rPr lang="ru-RU" dirty="0" smtClean="0"/>
              <a:t> нарушения проходимости кишечника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dirty="0" smtClean="0"/>
              <a:t>механические факторы: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слишком длинная приводящая петля без </a:t>
            </a:r>
            <a:r>
              <a:rPr lang="ru-RU" dirty="0" err="1" smtClean="0"/>
              <a:t>брауновского</a:t>
            </a:r>
            <a:r>
              <a:rPr lang="ru-RU" dirty="0" smtClean="0"/>
              <a:t> соустья</a:t>
            </a:r>
          </a:p>
          <a:p>
            <a:r>
              <a:rPr lang="ru-RU" dirty="0" smtClean="0"/>
              <a:t> 2) слишком короткая приводящая петля, которая в результате дополнительного фиксирования к малой кривизне может создать перегиб кишки</a:t>
            </a:r>
          </a:p>
          <a:p>
            <a:r>
              <a:rPr lang="ru-RU" dirty="0" smtClean="0"/>
              <a:t> 3) горизонтальное расположение линий желудочно-кишечного анастомоза, благодаря чему часть пищи поступает в приводящую петлю</a:t>
            </a:r>
          </a:p>
          <a:p>
            <a:r>
              <a:rPr lang="ru-RU" dirty="0" smtClean="0"/>
              <a:t> 4) выпадение слизистой приводящей петли в желудок или в отводящую петлю</a:t>
            </a:r>
          </a:p>
          <a:p>
            <a:r>
              <a:rPr lang="ru-RU" dirty="0" smtClean="0"/>
              <a:t> 5) ротация приводящей петли вокруг своей продольной оси</a:t>
            </a:r>
          </a:p>
          <a:p>
            <a:r>
              <a:rPr lang="ru-RU" dirty="0" smtClean="0"/>
              <a:t> 6) рубцы, спайки, опухоли или язвенный стеноз приводящей или отводящей петель</a:t>
            </a:r>
          </a:p>
          <a:p>
            <a:r>
              <a:rPr lang="ru-RU" dirty="0" smtClean="0"/>
              <a:t>7) антиперистальтическое расположение кишки для анастомоза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756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Функциональный синдром приводящей петли может быть вызван: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40254"/>
          </a:xfrm>
        </p:spPr>
        <p:txBody>
          <a:bodyPr>
            <a:normAutofit lnSpcReduction="10000"/>
          </a:bodyPr>
          <a:lstStyle/>
          <a:p>
            <a:pPr marL="578358" indent="-514350">
              <a:buAutoNum type="arabicParenR"/>
            </a:pPr>
            <a:r>
              <a:rPr lang="ru-RU" dirty="0" smtClean="0"/>
              <a:t>спазмами приводящей и отводящей петель или сфинктеров 12-перстной кишки;</a:t>
            </a:r>
          </a:p>
          <a:p>
            <a:pPr marL="578358" indent="-514350">
              <a:buAutoNum type="arabicParenR"/>
            </a:pPr>
            <a:r>
              <a:rPr lang="ru-RU" dirty="0" smtClean="0"/>
              <a:t>2) нарушением нервной регуляции 12-перстной и тощей кишки в результате перерезки нервных ветвей во время операции</a:t>
            </a:r>
          </a:p>
          <a:p>
            <a:pPr marL="578358" indent="-514350">
              <a:buAutoNum type="arabicParenR"/>
            </a:pPr>
            <a:r>
              <a:rPr lang="ru-RU" dirty="0" smtClean="0"/>
              <a:t> 3) имевшимся дооперационным </a:t>
            </a:r>
            <a:r>
              <a:rPr lang="ru-RU" dirty="0" err="1" smtClean="0"/>
              <a:t>дуоденостазом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По тяжести клинической картины можно выделить 4 степени заболевания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-легкая  степень  тяжести</a:t>
            </a:r>
          </a:p>
          <a:p>
            <a:pPr>
              <a:buNone/>
            </a:pPr>
            <a:r>
              <a:rPr lang="ru-RU" dirty="0" smtClean="0"/>
              <a:t>-средняя  степень  тяжести</a:t>
            </a:r>
          </a:p>
          <a:p>
            <a:pPr>
              <a:buNone/>
            </a:pPr>
            <a:r>
              <a:rPr lang="ru-RU" dirty="0" smtClean="0"/>
              <a:t>-тяжелая  степень  тяжести</a:t>
            </a:r>
          </a:p>
          <a:p>
            <a:pPr>
              <a:buNone/>
            </a:pPr>
            <a:r>
              <a:rPr lang="ru-RU" dirty="0" smtClean="0"/>
              <a:t>-очень  тяжелая  степень  тяжести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ru-RU" dirty="0" smtClean="0"/>
              <a:t>Легкая  степень  тяжести: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есть легкие расстройства типа </a:t>
            </a:r>
            <a:r>
              <a:rPr lang="ru-RU" dirty="0" err="1" smtClean="0"/>
              <a:t>срыгиваний</a:t>
            </a:r>
            <a:r>
              <a:rPr lang="ru-RU" dirty="0" smtClean="0"/>
              <a:t>, рвоты желчью 1-2 раза в месяц, чаще связанные с приемом молока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Диспептические</a:t>
            </a:r>
            <a:r>
              <a:rPr lang="ru-RU" dirty="0" smtClean="0"/>
              <a:t> нарушения и болевые ощущения почти не беспокоят больных</a:t>
            </a:r>
          </a:p>
          <a:p>
            <a:r>
              <a:rPr lang="ru-RU" dirty="0" smtClean="0"/>
              <a:t> общее состояние удовлетворительное</a:t>
            </a:r>
          </a:p>
          <a:p>
            <a:r>
              <a:rPr lang="ru-RU" dirty="0" smtClean="0"/>
              <a:t> трудоспособность не нарушена.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ru-RU" dirty="0" smtClean="0"/>
              <a:t>Средней  степени тяжести: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Рвота с желчью возникает 2-3 раза в неделю, количество рвотных масс достигает 200-300 мл</a:t>
            </a:r>
          </a:p>
          <a:p>
            <a:r>
              <a:rPr lang="ru-RU" dirty="0" smtClean="0"/>
              <a:t> Возникновению рвоты предшествует появление чувства полноты в правом подреберье и </a:t>
            </a:r>
            <a:r>
              <a:rPr lang="ru-RU" dirty="0" err="1" smtClean="0"/>
              <a:t>эпигастрии</a:t>
            </a:r>
            <a:r>
              <a:rPr lang="ru-RU" dirty="0" smtClean="0"/>
              <a:t> после еды, особенно после жидкой пищи и молока.</a:t>
            </a:r>
          </a:p>
          <a:p>
            <a:r>
              <a:rPr lang="ru-RU" dirty="0" smtClean="0"/>
              <a:t>Рвота приносит облегчение</a:t>
            </a:r>
          </a:p>
          <a:p>
            <a:r>
              <a:rPr lang="ru-RU" dirty="0" smtClean="0"/>
              <a:t> У этой категории больных имеет место снижение трудоспособности, потеря в весе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ru-RU" dirty="0" smtClean="0"/>
              <a:t>Тяжелая  степень  тяжести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r>
              <a:rPr lang="ru-RU" dirty="0" smtClean="0"/>
              <a:t>рвота возникает почти ежедневно, объем рвотных масс достигает 400-500 мл и более</a:t>
            </a:r>
          </a:p>
          <a:p>
            <a:r>
              <a:rPr lang="ru-RU" dirty="0" smtClean="0"/>
              <a:t> После еды возникают распирающие боли в правом подреберье и подложечной области</a:t>
            </a:r>
          </a:p>
          <a:p>
            <a:r>
              <a:rPr lang="ru-RU" dirty="0" smtClean="0"/>
              <a:t> Для облегчения состояния больные самостоятельно вызывают рвоту.</a:t>
            </a:r>
          </a:p>
          <a:p>
            <a:r>
              <a:rPr lang="ru-RU" dirty="0" smtClean="0"/>
              <a:t>Характерно истощение, значительное снижение трудоспособности.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Очень тяжелая  степень тяжести: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кроме вышеуказанных признаков, резкими расстройствами питания и обмена веществ (</a:t>
            </a:r>
            <a:r>
              <a:rPr lang="ru-RU" dirty="0" err="1" smtClean="0"/>
              <a:t>безбелковые</a:t>
            </a:r>
            <a:r>
              <a:rPr lang="ru-RU" dirty="0" smtClean="0"/>
              <a:t> отеки, резкое истощение, </a:t>
            </a:r>
            <a:r>
              <a:rPr lang="ru-RU" dirty="0" err="1" smtClean="0"/>
              <a:t>гипопротеинемия</a:t>
            </a:r>
            <a:r>
              <a:rPr lang="ru-RU" dirty="0" smtClean="0"/>
              <a:t>, малокровие) </a:t>
            </a:r>
          </a:p>
          <a:p>
            <a:r>
              <a:rPr lang="ru-RU" dirty="0" smtClean="0"/>
              <a:t>а также значительными дистрофическими изменения со стороны паренхиматозных органов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Классификация болезней оперированного желудка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200" dirty="0" smtClean="0">
                <a:solidFill>
                  <a:srgbClr val="00B0F0"/>
                </a:solidFill>
              </a:rPr>
              <a:t> </a:t>
            </a:r>
            <a:r>
              <a:rPr lang="ru-RU" sz="4200" u="sng" dirty="0" smtClean="0">
                <a:solidFill>
                  <a:srgbClr val="00B0F0"/>
                </a:solidFill>
              </a:rPr>
              <a:t>Органические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	1.пептическая болезнь оперированного желудка: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пептическая</a:t>
            </a:r>
            <a:r>
              <a:rPr lang="ru-RU" dirty="0" smtClean="0"/>
              <a:t> язва анастомоза тощей кишки,</a:t>
            </a:r>
          </a:p>
          <a:p>
            <a:pPr>
              <a:buNone/>
            </a:pPr>
            <a:r>
              <a:rPr lang="ru-RU" dirty="0" smtClean="0"/>
              <a:t>-рецидивная язва</a:t>
            </a:r>
          </a:p>
          <a:p>
            <a:pPr>
              <a:buNone/>
            </a:pPr>
            <a:r>
              <a:rPr lang="ru-RU" dirty="0" smtClean="0"/>
              <a:t>-незажившая язва </a:t>
            </a:r>
          </a:p>
          <a:p>
            <a:pPr>
              <a:buNone/>
            </a:pPr>
            <a:r>
              <a:rPr lang="ru-RU" dirty="0" smtClean="0"/>
              <a:t>	2. рак культи желудка </a:t>
            </a:r>
          </a:p>
          <a:p>
            <a:pPr>
              <a:buNone/>
            </a:pPr>
            <a:r>
              <a:rPr lang="ru-RU" dirty="0" smtClean="0"/>
              <a:t>	3. рубцовое сужение </a:t>
            </a:r>
            <a:r>
              <a:rPr lang="ru-RU" dirty="0" err="1" smtClean="0"/>
              <a:t>гастроентероанастомоза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4. желудочно-кишечные, </a:t>
            </a:r>
            <a:r>
              <a:rPr lang="ru-RU" dirty="0" err="1" smtClean="0"/>
              <a:t>желудочно-билиарные</a:t>
            </a:r>
            <a:r>
              <a:rPr lang="ru-RU" dirty="0" smtClean="0"/>
              <a:t>, </a:t>
            </a:r>
            <a:r>
              <a:rPr lang="ru-RU" dirty="0" err="1" smtClean="0"/>
              <a:t>еюно-ободочные</a:t>
            </a:r>
            <a:r>
              <a:rPr lang="ru-RU" dirty="0" smtClean="0"/>
              <a:t> свищи </a:t>
            </a:r>
          </a:p>
          <a:p>
            <a:pPr>
              <a:buNone/>
            </a:pPr>
            <a:r>
              <a:rPr lang="ru-RU" dirty="0" smtClean="0"/>
              <a:t>	5. синдром приводящей петли </a:t>
            </a:r>
          </a:p>
          <a:p>
            <a:pPr>
              <a:buNone/>
            </a:pPr>
            <a:r>
              <a:rPr lang="ru-RU" dirty="0" smtClean="0"/>
              <a:t>	 6. осложнения вследствие нарушения методики операции </a:t>
            </a:r>
          </a:p>
          <a:p>
            <a:pPr>
              <a:buNone/>
            </a:pPr>
            <a:r>
              <a:rPr lang="ru-RU" dirty="0" smtClean="0"/>
              <a:t>	7. каскадная деформация желудка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отметить заметную асимметрию живота за счет выбухания в правом подреберье</a:t>
            </a:r>
          </a:p>
          <a:p>
            <a:endParaRPr lang="ru-RU" dirty="0" smtClean="0"/>
          </a:p>
          <a:p>
            <a:r>
              <a:rPr lang="ru-RU" dirty="0" smtClean="0"/>
              <a:t>легкую желтушность склер</a:t>
            </a:r>
          </a:p>
          <a:p>
            <a:endParaRPr lang="ru-RU" dirty="0" smtClean="0"/>
          </a:p>
          <a:p>
            <a:r>
              <a:rPr lang="ru-RU" dirty="0" smtClean="0"/>
              <a:t> падение массы тела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 СПП: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легкой степени---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консервативное: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ru-RU" dirty="0" smtClean="0"/>
              <a:t>щадящая диета</a:t>
            </a:r>
          </a:p>
          <a:p>
            <a:pPr>
              <a:buNone/>
            </a:pPr>
            <a:r>
              <a:rPr lang="ru-RU" dirty="0" smtClean="0"/>
              <a:t>-противовоспалительные средства</a:t>
            </a:r>
          </a:p>
          <a:p>
            <a:pPr>
              <a:buNone/>
            </a:pPr>
            <a:r>
              <a:rPr lang="ru-RU" dirty="0" smtClean="0"/>
              <a:t>-повторные промывания желудка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Выраженный синдром с частой и обильной рвотой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является показанием к хирургическому лечению.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 лечение  СПП: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Субтотальная</a:t>
            </a:r>
            <a:r>
              <a:rPr lang="ru-RU" dirty="0" smtClean="0"/>
              <a:t> резекция желудка по </a:t>
            </a:r>
            <a:r>
              <a:rPr lang="ru-RU" dirty="0" err="1" smtClean="0"/>
              <a:t>Бальфуру</a:t>
            </a:r>
            <a:r>
              <a:rPr lang="ru-RU" dirty="0" smtClean="0"/>
              <a:t> (</a:t>
            </a:r>
            <a:r>
              <a:rPr lang="ru-RU" dirty="0" err="1" smtClean="0"/>
              <a:t>Желудочнокишечный</a:t>
            </a:r>
            <a:r>
              <a:rPr lang="ru-RU" dirty="0" smtClean="0"/>
              <a:t> и </a:t>
            </a:r>
            <a:r>
              <a:rPr lang="ru-RU" dirty="0" err="1" smtClean="0"/>
              <a:t>межкишечный</a:t>
            </a:r>
            <a:r>
              <a:rPr lang="ru-RU" dirty="0" smtClean="0"/>
              <a:t> анастомозы)</a:t>
            </a:r>
          </a:p>
          <a:p>
            <a:endParaRPr lang="ru-RU" dirty="0"/>
          </a:p>
        </p:txBody>
      </p:sp>
      <p:pic>
        <p:nvPicPr>
          <p:cNvPr id="5" name="Содержимое 4" descr="Des.62. Tratamentul chirurgical in ulcerul peptic 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121450"/>
            <a:ext cx="4038600" cy="3727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Пептическая</a:t>
            </a:r>
            <a:r>
              <a:rPr lang="ru-RU" dirty="0" smtClean="0"/>
              <a:t>  язва </a:t>
            </a:r>
            <a:r>
              <a:rPr lang="ru-RU" dirty="0" err="1" smtClean="0"/>
              <a:t>анастамоза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Хроническое воспаление слизистой оболочки части желудка, оставшейся после операции.</a:t>
            </a:r>
          </a:p>
          <a:p>
            <a:r>
              <a:rPr lang="ru-RU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Возникает после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Формирования </a:t>
            </a:r>
            <a:r>
              <a:rPr lang="ru-RU" dirty="0" err="1" smtClean="0"/>
              <a:t>гастроэнтероанастомоза</a:t>
            </a:r>
            <a:r>
              <a:rPr lang="ru-RU" dirty="0" smtClean="0"/>
              <a:t> в 5-*10% случаев</a:t>
            </a:r>
          </a:p>
          <a:p>
            <a:pPr>
              <a:buFontTx/>
              <a:buChar char="-"/>
            </a:pPr>
            <a:r>
              <a:rPr lang="ru-RU" dirty="0" smtClean="0"/>
              <a:t> после резекции желудка - в 0,5-2% наблюдений.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 развития </a:t>
            </a:r>
            <a:r>
              <a:rPr lang="ru-RU" dirty="0" err="1" smtClean="0"/>
              <a:t>пептической</a:t>
            </a:r>
            <a:r>
              <a:rPr lang="ru-RU" dirty="0" smtClean="0"/>
              <a:t>  язвы  </a:t>
            </a:r>
            <a:r>
              <a:rPr lang="ru-RU" dirty="0" err="1" smtClean="0"/>
              <a:t>анастамоза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Повышенное </a:t>
            </a:r>
            <a:r>
              <a:rPr lang="ru-RU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кислото</a:t>
            </a:r>
            <a:r>
              <a:rPr lang="ru-RU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и </a:t>
            </a:r>
            <a:r>
              <a:rPr lang="ru-RU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пепсинообразование</a:t>
            </a:r>
            <a:r>
              <a:rPr lang="ru-RU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вследствие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экономной резекции; </a:t>
            </a:r>
          </a:p>
          <a:p>
            <a:pPr>
              <a:buFontTx/>
              <a:buChar char="-"/>
            </a:pPr>
            <a:r>
              <a:rPr lang="ru-RU" dirty="0" smtClean="0"/>
              <a:t> повышенного тонуса п. </a:t>
            </a:r>
            <a:r>
              <a:rPr lang="ru-RU" dirty="0" err="1" smtClean="0"/>
              <a:t>vagus</a:t>
            </a:r>
            <a:r>
              <a:rPr lang="ru-RU" dirty="0" smtClean="0"/>
              <a:t>; </a:t>
            </a:r>
          </a:p>
          <a:p>
            <a:pPr>
              <a:buFontTx/>
              <a:buChar char="-"/>
            </a:pPr>
            <a:r>
              <a:rPr lang="ru-RU" dirty="0" smtClean="0"/>
              <a:t>синдрома </a:t>
            </a:r>
            <a:r>
              <a:rPr lang="ru-RU" dirty="0" err="1" smtClean="0"/>
              <a:t>Золлингера-Элиссона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дистопии</a:t>
            </a:r>
            <a:r>
              <a:rPr lang="ru-RU" dirty="0" smtClean="0"/>
              <a:t> слизистой </a:t>
            </a:r>
            <a:r>
              <a:rPr lang="ru-RU" dirty="0" err="1" smtClean="0"/>
              <a:t>антрального</a:t>
            </a:r>
            <a:r>
              <a:rPr lang="ru-RU" dirty="0" smtClean="0"/>
              <a:t> отдела; </a:t>
            </a:r>
          </a:p>
          <a:p>
            <a:pPr>
              <a:buFontTx/>
              <a:buChar char="-"/>
            </a:pPr>
            <a:r>
              <a:rPr lang="ru-RU" dirty="0" err="1" smtClean="0"/>
              <a:t>гиперпаратиреоилизм</a:t>
            </a:r>
            <a:endParaRPr lang="ru-RU" dirty="0" smtClean="0"/>
          </a:p>
        </p:txBody>
      </p:sp>
      <p:pic>
        <p:nvPicPr>
          <p:cNvPr id="5" name="Содержимое 4" descr="Des.61. Cauzele recidivei ulcerului peptic.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71678"/>
            <a:ext cx="4281518" cy="4786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Отмечаются: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снижение аппетита</a:t>
            </a:r>
          </a:p>
          <a:p>
            <a:r>
              <a:rPr lang="ru-RU" dirty="0" smtClean="0"/>
              <a:t> ноющие боли </a:t>
            </a:r>
          </a:p>
          <a:p>
            <a:r>
              <a:rPr lang="ru-RU" dirty="0" smtClean="0"/>
              <a:t> чувство тяжести под ложечкой после еды</a:t>
            </a:r>
          </a:p>
          <a:p>
            <a:r>
              <a:rPr lang="ru-RU" dirty="0" smtClean="0"/>
              <a:t>временами понос</a:t>
            </a:r>
          </a:p>
          <a:p>
            <a:r>
              <a:rPr lang="ru-RU" dirty="0" smtClean="0"/>
              <a:t> понижение трудоспособности</a:t>
            </a:r>
          </a:p>
          <a:p>
            <a:r>
              <a:rPr lang="ru-RU" dirty="0" smtClean="0"/>
              <a:t>отрыжка.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Локализация болей при </a:t>
            </a:r>
            <a:r>
              <a:rPr lang="ru-RU" dirty="0" err="1" smtClean="0"/>
              <a:t>пептической</a:t>
            </a:r>
            <a:r>
              <a:rPr lang="ru-RU" dirty="0" smtClean="0"/>
              <a:t> язве также имеет свои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31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Если для язвы 12-перстной кишки характерно наличие болей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области, правее от средней линии, то при </a:t>
            </a:r>
            <a:r>
              <a:rPr lang="ru-RU" dirty="0" err="1" smtClean="0"/>
              <a:t>пептической</a:t>
            </a:r>
            <a:r>
              <a:rPr lang="ru-RU" dirty="0" smtClean="0"/>
              <a:t> язве боль локализована в подложечной области, слева от срединной линии и несколько ближе к пупку, то есть соответствует проекции желудочно-кишечного анастомоза. 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пенетрации</a:t>
            </a:r>
            <a:r>
              <a:rPr lang="ru-RU" dirty="0" smtClean="0"/>
              <a:t> язвы в поджелудочную железу или брыжейку кишки боль </a:t>
            </a:r>
            <a:r>
              <a:rPr lang="ru-RU" dirty="0" err="1" smtClean="0"/>
              <a:t>иррадиирует</a:t>
            </a:r>
            <a:r>
              <a:rPr lang="ru-RU" dirty="0" smtClean="0"/>
              <a:t> в спину.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Болевой синдром при </a:t>
            </a:r>
            <a:r>
              <a:rPr lang="ru-RU" dirty="0" err="1" smtClean="0"/>
              <a:t>пептической</a:t>
            </a:r>
            <a:r>
              <a:rPr lang="ru-RU" dirty="0" smtClean="0"/>
              <a:t> язве не носит сезонный характер, как при язвенной болезни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/>
          <a:lstStyle/>
          <a:p>
            <a:r>
              <a:rPr lang="ru-RU" dirty="0" smtClean="0"/>
              <a:t>Диагностика: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u="sng" dirty="0" err="1" smtClean="0">
                <a:solidFill>
                  <a:schemeClr val="accent6">
                    <a:lumMod val="75000"/>
                  </a:schemeClr>
                </a:solidFill>
              </a:rPr>
              <a:t>пептической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 язвы успешно применяют </a:t>
            </a:r>
          </a:p>
          <a:p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Фиброгастроскопию</a:t>
            </a:r>
            <a:r>
              <a:rPr lang="ru-RU" dirty="0" smtClean="0"/>
              <a:t>- позволяющую обеспечить хороший обзор внутренней поверхности желудка.</a:t>
            </a:r>
          </a:p>
          <a:p>
            <a:r>
              <a:rPr lang="ru-RU" dirty="0" smtClean="0"/>
              <a:t> Благодаря своей гибкости и мобильности дистального конца </a:t>
            </a:r>
            <a:r>
              <a:rPr lang="ru-RU" dirty="0" err="1" smtClean="0"/>
              <a:t>фиброгастроскоп</a:t>
            </a:r>
            <a:r>
              <a:rPr lang="ru-RU" dirty="0" smtClean="0"/>
              <a:t> легко вводится в отводящую и приводящую петли, конструкция его позволяет производить фотоснимки, прицельную биопсию.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3274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Пептические</a:t>
            </a:r>
            <a:r>
              <a:rPr lang="ru-RU" dirty="0" smtClean="0"/>
              <a:t> язвы, по сравнению с язвами желудка, имеют большую склонность 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Пенетрации</a:t>
            </a:r>
            <a:endParaRPr lang="ru-RU" dirty="0" smtClean="0"/>
          </a:p>
          <a:p>
            <a:r>
              <a:rPr lang="ru-RU" dirty="0" err="1" smtClean="0"/>
              <a:t>пенетрация</a:t>
            </a:r>
            <a:r>
              <a:rPr lang="ru-RU" dirty="0" smtClean="0"/>
              <a:t> в брыжейку поперечно-ободочной или тощей кишки, в поджелудочную железу, в переднюю брюшную стенку </a:t>
            </a:r>
          </a:p>
          <a:p>
            <a:r>
              <a:rPr lang="ru-RU" dirty="0" smtClean="0"/>
              <a:t>могут </a:t>
            </a:r>
            <a:r>
              <a:rPr lang="ru-RU" dirty="0" err="1" smtClean="0"/>
              <a:t>рубцово</a:t>
            </a:r>
            <a:r>
              <a:rPr lang="ru-RU" dirty="0" smtClean="0"/>
              <a:t> деформировать отводящую петлю, что является органической причиной синдрома приводящей петли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Пептическая</a:t>
            </a:r>
            <a:r>
              <a:rPr lang="ru-RU" dirty="0" smtClean="0"/>
              <a:t>  язва:</a:t>
            </a:r>
            <a:endParaRPr lang="ru-RU" dirty="0"/>
          </a:p>
        </p:txBody>
      </p:sp>
      <p:pic>
        <p:nvPicPr>
          <p:cNvPr id="5" name="Содержимое 4" descr="Fig.42. Radioscopia baritata a stomacului. Ulcer peptic al GEA.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357430"/>
            <a:ext cx="4000528" cy="4500570"/>
          </a:xfrm>
        </p:spPr>
      </p:pic>
      <p:pic>
        <p:nvPicPr>
          <p:cNvPr id="8" name="Содержимое 7" descr="Fig.43. Radioscopia baritata a stomacului. Ulcer peptic jejunal (caz propriu).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357430"/>
            <a:ext cx="3500462" cy="45005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>
                <a:solidFill>
                  <a:srgbClr val="00B0F0"/>
                </a:solidFill>
              </a:rPr>
              <a:t>Функциональные </a:t>
            </a:r>
          </a:p>
          <a:p>
            <a:pPr>
              <a:buNone/>
            </a:pPr>
            <a:r>
              <a:rPr lang="ru-RU" dirty="0" smtClean="0"/>
              <a:t>	1.демпинг-синдром </a:t>
            </a:r>
          </a:p>
          <a:p>
            <a:pPr marL="578358" indent="-514350">
              <a:buNone/>
            </a:pPr>
            <a:r>
              <a:rPr lang="ru-RU" dirty="0" smtClean="0"/>
              <a:t>	2.гипо-гипергликемический синдром 3.энтерогенный синдром</a:t>
            </a:r>
          </a:p>
          <a:p>
            <a:pPr marL="578358" indent="-514350">
              <a:buNone/>
            </a:pPr>
            <a:r>
              <a:rPr lang="ru-RU" dirty="0" smtClean="0"/>
              <a:t>	4.функциональный синдром приводящей петли 5.постгастрорезекционная анемия  6.постгастрорезекционная астения  7.гастростаз</a:t>
            </a:r>
            <a:br>
              <a:rPr lang="ru-RU" dirty="0" smtClean="0"/>
            </a:br>
            <a:r>
              <a:rPr lang="ru-RU" dirty="0" smtClean="0"/>
              <a:t>8. диарея </a:t>
            </a:r>
          </a:p>
          <a:p>
            <a:pPr marL="578358" indent="-514350">
              <a:buNone/>
            </a:pPr>
            <a:r>
              <a:rPr lang="ru-RU" dirty="0" smtClean="0"/>
              <a:t>	9. дисфагия </a:t>
            </a:r>
          </a:p>
          <a:p>
            <a:pPr marL="578358" indent="-514350">
              <a:buNone/>
            </a:pPr>
            <a:r>
              <a:rPr lang="ru-RU" dirty="0" smtClean="0"/>
              <a:t>	10. щелочной </a:t>
            </a:r>
            <a:r>
              <a:rPr lang="ru-RU" dirty="0" err="1" smtClean="0"/>
              <a:t>рефлюкс-гастрит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 </a:t>
            </a:r>
            <a:r>
              <a:rPr lang="ru-RU" dirty="0" err="1" smtClean="0"/>
              <a:t>пептической</a:t>
            </a:r>
            <a:r>
              <a:rPr lang="ru-RU" dirty="0" smtClean="0"/>
              <a:t>  язвы   </a:t>
            </a:r>
            <a:r>
              <a:rPr lang="ru-RU" dirty="0" err="1" smtClean="0"/>
              <a:t>анастамоза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профузные</a:t>
            </a:r>
            <a:r>
              <a:rPr lang="ru-RU" dirty="0" smtClean="0"/>
              <a:t> кровотечения</a:t>
            </a:r>
          </a:p>
          <a:p>
            <a:r>
              <a:rPr lang="ru-RU" dirty="0" smtClean="0"/>
              <a:t>Перфорация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пенетрация</a:t>
            </a:r>
            <a:r>
              <a:rPr lang="ru-RU" dirty="0" smtClean="0"/>
              <a:t> в поджелудочную железу,</a:t>
            </a:r>
          </a:p>
          <a:p>
            <a:r>
              <a:rPr lang="ru-RU" dirty="0" smtClean="0"/>
              <a:t>сужение анастомоза</a:t>
            </a:r>
          </a:p>
          <a:p>
            <a:r>
              <a:rPr lang="ru-RU" dirty="0" smtClean="0"/>
              <a:t> образование воспалительного инфильтрата вокруг язвы</a:t>
            </a:r>
          </a:p>
          <a:p>
            <a:r>
              <a:rPr lang="ru-RU" dirty="0" smtClean="0"/>
              <a:t>возникновение </a:t>
            </a:r>
            <a:r>
              <a:rPr lang="ru-RU" dirty="0" err="1" smtClean="0"/>
              <a:t>желудочнотонкотолстокишечного</a:t>
            </a:r>
            <a:r>
              <a:rPr lang="ru-RU" dirty="0" smtClean="0"/>
              <a:t> свища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dirty="0" smtClean="0"/>
              <a:t>Лечение  </a:t>
            </a:r>
            <a:r>
              <a:rPr lang="ru-RU" dirty="0" err="1" smtClean="0"/>
              <a:t>пептической</a:t>
            </a:r>
            <a:r>
              <a:rPr lang="ru-RU" dirty="0" smtClean="0"/>
              <a:t>  язвы: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Консервативное лечение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снижающих секрецию соляной кислоты (антагонисты Н2-рецепторов)</a:t>
            </a:r>
          </a:p>
          <a:p>
            <a:r>
              <a:rPr lang="ru-RU" dirty="0" smtClean="0"/>
              <a:t> подавляющих инфекцию (антибиотики, </a:t>
            </a:r>
            <a:r>
              <a:rPr lang="ru-RU" dirty="0" err="1" smtClean="0"/>
              <a:t>метронидазол</a:t>
            </a:r>
            <a:r>
              <a:rPr lang="ru-RU" dirty="0" smtClean="0"/>
              <a:t>, препараты висмута) </a:t>
            </a:r>
          </a:p>
          <a:p>
            <a:r>
              <a:rPr lang="ru-RU" dirty="0" smtClean="0"/>
              <a:t>ускоряющих заживление язвы (</a:t>
            </a:r>
            <a:r>
              <a:rPr lang="ru-RU" dirty="0" err="1" smtClean="0"/>
              <a:t>сукральфат</a:t>
            </a:r>
            <a:r>
              <a:rPr lang="ru-RU" dirty="0" smtClean="0"/>
              <a:t> и др.).</a:t>
            </a:r>
          </a:p>
          <a:p>
            <a:r>
              <a:rPr lang="ru-RU" dirty="0" smtClean="0"/>
              <a:t>должны быть прекращены курение и приемы алкоголя. </a:t>
            </a:r>
          </a:p>
          <a:p>
            <a:endParaRPr lang="ru-RU" dirty="0" smtClean="0"/>
          </a:p>
          <a:p>
            <a:r>
              <a:rPr lang="ru-RU" dirty="0" smtClean="0"/>
              <a:t>У больных, которые не реагируют на антагонисты </a:t>
            </a:r>
            <a:r>
              <a:rPr lang="ru-RU" dirty="0" err="1" smtClean="0"/>
              <a:t>Н.-рецепторов</a:t>
            </a:r>
            <a:r>
              <a:rPr lang="ru-RU" dirty="0" smtClean="0"/>
              <a:t> (пожилой возраст) или же страдающих синдромом </a:t>
            </a:r>
            <a:r>
              <a:rPr lang="ru-RU" dirty="0" err="1" smtClean="0"/>
              <a:t>Цоллингера-Эллисона</a:t>
            </a:r>
            <a:r>
              <a:rPr lang="ru-RU" dirty="0" smtClean="0"/>
              <a:t>, следует использовать </a:t>
            </a:r>
            <a:r>
              <a:rPr lang="ru-RU" dirty="0" err="1" smtClean="0"/>
              <a:t>омепразол</a:t>
            </a:r>
            <a:r>
              <a:rPr lang="ru-RU" dirty="0" smtClean="0"/>
              <a:t> (ингибитор </a:t>
            </a:r>
            <a:r>
              <a:rPr lang="ru-RU" dirty="0" err="1" smtClean="0"/>
              <a:t>нротонового</a:t>
            </a:r>
            <a:r>
              <a:rPr lang="ru-RU" dirty="0" smtClean="0"/>
              <a:t> насоса — препарат выбора).</a:t>
            </a:r>
          </a:p>
          <a:p>
            <a:endParaRPr lang="ru-RU" dirty="0" smtClean="0"/>
          </a:p>
          <a:p>
            <a:r>
              <a:rPr lang="ru-RU" dirty="0" smtClean="0"/>
              <a:t> В результате такого лечения заживление язв наступает в большинстве случаев, но возможны рецидивы.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 лечение: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язва небольших размеров, свободна от </a:t>
            </a:r>
            <a:r>
              <a:rPr lang="ru-RU" dirty="0" err="1" smtClean="0"/>
              <a:t>пенетрации</a:t>
            </a:r>
            <a:r>
              <a:rPr lang="ru-RU" dirty="0" smtClean="0"/>
              <a:t>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 производится ее иссечение с сохранением второй полуокружности кишки и </a:t>
            </a:r>
            <a:r>
              <a:rPr lang="ru-RU" dirty="0" err="1" smtClean="0"/>
              <a:t>ушиванием</a:t>
            </a:r>
            <a:r>
              <a:rPr lang="ru-RU" dirty="0" smtClean="0"/>
              <a:t> дефекта поперечно с дальнейшей </a:t>
            </a:r>
            <a:r>
              <a:rPr lang="ru-RU" dirty="0" err="1" smtClean="0"/>
              <a:t>ререзекцией</a:t>
            </a:r>
            <a:r>
              <a:rPr lang="ru-RU" dirty="0" smtClean="0"/>
              <a:t> желудка и стволовой </a:t>
            </a:r>
            <a:r>
              <a:rPr lang="ru-RU" dirty="0" err="1" smtClean="0"/>
              <a:t>ваготомией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 лечение: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2757478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u="sng" dirty="0" smtClean="0"/>
              <a:t>Если </a:t>
            </a:r>
          </a:p>
          <a:p>
            <a:pPr>
              <a:buNone/>
            </a:pPr>
            <a:r>
              <a:rPr lang="ru-RU" u="sng" dirty="0" smtClean="0"/>
              <a:t>имеется</a:t>
            </a:r>
          </a:p>
          <a:p>
            <a:pPr>
              <a:buNone/>
            </a:pPr>
            <a:r>
              <a:rPr lang="ru-RU" u="sng" dirty="0" smtClean="0"/>
              <a:t>Перфорация: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применяется</a:t>
            </a:r>
          </a:p>
          <a:p>
            <a:pPr>
              <a:buNone/>
            </a:pPr>
            <a:r>
              <a:rPr lang="ru-RU" dirty="0" smtClean="0"/>
              <a:t>анастомоз </a:t>
            </a:r>
          </a:p>
          <a:p>
            <a:pPr>
              <a:buNone/>
            </a:pPr>
            <a:r>
              <a:rPr lang="ru-RU" dirty="0" smtClean="0"/>
              <a:t>по</a:t>
            </a:r>
          </a:p>
          <a:p>
            <a:pPr>
              <a:buNone/>
            </a:pPr>
            <a:r>
              <a:rPr lang="ru-RU" dirty="0" err="1" smtClean="0"/>
              <a:t>Гофмейстеру-Финстереру</a:t>
            </a:r>
            <a:endParaRPr lang="ru-RU" dirty="0"/>
          </a:p>
        </p:txBody>
      </p:sp>
      <p:pic>
        <p:nvPicPr>
          <p:cNvPr id="5" name="Содержимое 4" descr="Des.65. Tratamentul chirurgical al ulcerului peptic jejunal.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868" y="2214554"/>
            <a:ext cx="5357850" cy="27146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Демпинг-синдром.</a:t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заболевание, которое является частым осложнением хирургических вмешательств на </a:t>
            </a:r>
            <a:r>
              <a:rPr lang="ru-RU" dirty="0" smtClean="0">
                <a:hlinkClick r:id="rId3" tooltip="Желудок человека"/>
              </a:rPr>
              <a:t>желудке</a:t>
            </a:r>
            <a:r>
              <a:rPr lang="ru-RU" dirty="0" smtClean="0"/>
              <a:t>, таких как </a:t>
            </a:r>
            <a:r>
              <a:rPr lang="ru-RU" dirty="0" smtClean="0">
                <a:hlinkClick r:id="rId4" tooltip="Резекция желудка"/>
              </a:rPr>
              <a:t>резекция желудка</a:t>
            </a:r>
            <a:r>
              <a:rPr lang="ru-RU" dirty="0" smtClean="0"/>
              <a:t> по </a:t>
            </a:r>
            <a:r>
              <a:rPr lang="ru-RU" dirty="0" err="1" smtClean="0"/>
              <a:t>Бильрот</a:t>
            </a:r>
            <a:r>
              <a:rPr lang="ru-RU" dirty="0" smtClean="0"/>
              <a:t> I или </a:t>
            </a:r>
            <a:r>
              <a:rPr lang="ru-RU" u="sng" dirty="0" err="1" smtClean="0">
                <a:hlinkClick r:id="rId5" tooltip="Ваготомия"/>
              </a:rPr>
              <a:t>ваготомия</a:t>
            </a:r>
            <a:r>
              <a:rPr lang="ru-RU" dirty="0" smtClean="0"/>
              <a:t> с </a:t>
            </a:r>
            <a:r>
              <a:rPr lang="ru-RU" dirty="0" err="1" smtClean="0"/>
              <a:t>антрумэктомией</a:t>
            </a:r>
            <a:r>
              <a:rPr lang="ru-RU" dirty="0" smtClean="0"/>
              <a:t>. Наблюдается у 10-30 % больных.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Пусковой механизм </a:t>
            </a:r>
            <a:r>
              <a:rPr lang="ru-RU" dirty="0" err="1" smtClean="0"/>
              <a:t>демпинг-синдрома</a:t>
            </a:r>
            <a:r>
              <a:rPr lang="ru-RU" dirty="0" smtClean="0"/>
              <a:t> 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быстрый переход недостаточно переваренной, концентрированной, преимущественно </a:t>
            </a:r>
            <a:r>
              <a:rPr lang="ru-RU" dirty="0" smtClean="0">
                <a:hlinkClick r:id="rId2" tooltip="Углевод"/>
              </a:rPr>
              <a:t>углеводной</a:t>
            </a:r>
            <a:r>
              <a:rPr lang="ru-RU" dirty="0" smtClean="0"/>
              <a:t> пищи из </a:t>
            </a:r>
            <a:r>
              <a:rPr lang="ru-RU" dirty="0" smtClean="0">
                <a:hlinkClick r:id="rId3" tooltip="Желудок человека"/>
              </a:rPr>
              <a:t>желудка</a:t>
            </a:r>
            <a:r>
              <a:rPr lang="ru-RU" dirty="0" smtClean="0"/>
              <a:t> в </a:t>
            </a:r>
            <a:r>
              <a:rPr lang="ru-RU" u="sng" dirty="0" smtClean="0">
                <a:hlinkClick r:id="rId4" tooltip="Кишечник"/>
              </a:rPr>
              <a:t>кишечник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Патогенез  </a:t>
            </a:r>
            <a:r>
              <a:rPr lang="ru-RU" dirty="0" err="1" smtClean="0"/>
              <a:t>дельпинг-синдрома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Неадекватное химическое, физическое и осмотическое раздражение слизистой </a:t>
            </a:r>
            <a:r>
              <a:rPr lang="ru-RU" dirty="0" smtClean="0">
                <a:hlinkClick r:id="rId2" tooltip="Тонкая кишка человека"/>
              </a:rPr>
              <a:t>тонкой кишки</a:t>
            </a:r>
            <a:r>
              <a:rPr lang="ru-RU" dirty="0" smtClean="0"/>
              <a:t> </a:t>
            </a:r>
            <a:r>
              <a:rPr lang="ru-RU" dirty="0" smtClean="0">
                <a:hlinkClick r:id="rId3" tooltip="Химус"/>
              </a:rPr>
              <a:t>химусом</a:t>
            </a:r>
            <a:r>
              <a:rPr lang="ru-RU" dirty="0" smtClean="0"/>
              <a:t> приводит к резкому увеличению кровотока в кишке.</a:t>
            </a:r>
          </a:p>
          <a:p>
            <a:pPr>
              <a:buNone/>
            </a:pPr>
            <a:r>
              <a:rPr lang="ru-RU" dirty="0" smtClean="0"/>
              <a:t> Последнее сопровождается значительным перераспределением крови: уменьшается кровоснабжение </a:t>
            </a:r>
            <a:r>
              <a:rPr lang="ru-RU" dirty="0" smtClean="0">
                <a:hlinkClick r:id="rId4" tooltip="Мозг"/>
              </a:rPr>
              <a:t>мозга</a:t>
            </a:r>
            <a:r>
              <a:rPr lang="ru-RU" dirty="0" smtClean="0"/>
              <a:t>, нижних конечностей, увеличивается кровоток в печени.</a:t>
            </a:r>
          </a:p>
          <a:p>
            <a:pPr>
              <a:buNone/>
            </a:pPr>
            <a:r>
              <a:rPr lang="ru-RU" dirty="0" smtClean="0"/>
              <a:t> Возникает </a:t>
            </a:r>
            <a:r>
              <a:rPr lang="ru-RU" dirty="0" err="1" smtClean="0"/>
              <a:t>гиповолемия</a:t>
            </a:r>
            <a:r>
              <a:rPr lang="ru-RU" dirty="0" smtClean="0"/>
              <a:t>, что обусловливает возбуждение </a:t>
            </a:r>
            <a:r>
              <a:rPr lang="ru-RU" dirty="0" err="1" smtClean="0"/>
              <a:t>симпато-адреналовой</a:t>
            </a:r>
            <a:r>
              <a:rPr lang="ru-RU" dirty="0" smtClean="0"/>
              <a:t> системы и поступление в кровь </a:t>
            </a:r>
            <a:r>
              <a:rPr lang="ru-RU" dirty="0" smtClean="0">
                <a:hlinkClick r:id="rId5" tooltip="Катехоламин"/>
              </a:rPr>
              <a:t>катехоламинов</a:t>
            </a:r>
            <a:r>
              <a:rPr lang="ru-RU" dirty="0" smtClean="0"/>
              <a:t>. В ряде случаев возможно возбуждение </a:t>
            </a:r>
            <a:r>
              <a:rPr lang="ru-RU" dirty="0" smtClean="0">
                <a:hlinkClick r:id="rId6" tooltip="Парасимпатическая нервная система"/>
              </a:rPr>
              <a:t>парасимпатической нервной системы</a:t>
            </a:r>
            <a:r>
              <a:rPr lang="ru-RU" dirty="0" smtClean="0"/>
              <a:t>, что сопровождается поступлением в кровоток </a:t>
            </a:r>
            <a:r>
              <a:rPr lang="ru-RU" dirty="0" err="1" smtClean="0">
                <a:hlinkClick r:id="rId7" tooltip="Ацетилхолин"/>
              </a:rPr>
              <a:t>ацетилхолина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8" tooltip="Серотонин"/>
              </a:rPr>
              <a:t>серотонина</a:t>
            </a:r>
            <a:r>
              <a:rPr lang="ru-RU" dirty="0" smtClean="0"/>
              <a:t>, </a:t>
            </a:r>
            <a:r>
              <a:rPr lang="ru-RU" dirty="0" err="1" smtClean="0"/>
              <a:t>кининов</a:t>
            </a:r>
            <a:r>
              <a:rPr lang="ru-RU" dirty="0" smtClean="0"/>
              <a:t> в кровоток.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  </a:t>
            </a:r>
            <a:r>
              <a:rPr lang="ru-RU" dirty="0" err="1" smtClean="0"/>
              <a:t>дельпинг-синдрома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изменениях моторики тонкой кишки при </a:t>
            </a:r>
            <a:r>
              <a:rPr lang="ru-RU" dirty="0" err="1" smtClean="0"/>
              <a:t>демпинг-синдроме</a:t>
            </a:r>
            <a:r>
              <a:rPr lang="ru-RU" dirty="0" smtClean="0"/>
              <a:t> важную роль играют гормоны тонкой кишки.</a:t>
            </a:r>
          </a:p>
          <a:p>
            <a:pPr>
              <a:buNone/>
            </a:pPr>
            <a:r>
              <a:rPr lang="ru-RU" dirty="0" smtClean="0"/>
              <a:t> На высоте </a:t>
            </a:r>
            <a:r>
              <a:rPr lang="ru-RU" dirty="0" err="1" smtClean="0"/>
              <a:t>демпинг-реакции</a:t>
            </a:r>
            <a:r>
              <a:rPr lang="ru-RU" dirty="0" smtClean="0"/>
              <a:t> происходит </a:t>
            </a:r>
            <a:r>
              <a:rPr lang="ru-RU" dirty="0" err="1" smtClean="0"/>
              <a:t>дегрануляция</a:t>
            </a:r>
            <a:r>
              <a:rPr lang="ru-RU" dirty="0" smtClean="0"/>
              <a:t> </a:t>
            </a:r>
            <a:r>
              <a:rPr lang="ru-RU" dirty="0" smtClean="0">
                <a:hlinkClick r:id="rId2" tooltip="Эндокринная система"/>
              </a:rPr>
              <a:t>эндокринных клеток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Гастроэнтеропанкреатическая эндокринная система"/>
              </a:rPr>
              <a:t>АПУД-системы</a:t>
            </a:r>
            <a:r>
              <a:rPr lang="ru-RU" dirty="0" smtClean="0"/>
              <a:t> и освобождение </a:t>
            </a:r>
            <a:r>
              <a:rPr lang="ru-RU" dirty="0" smtClean="0">
                <a:hlinkClick r:id="rId4" tooltip="Гормоны"/>
              </a:rPr>
              <a:t>гормонов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Мотилин (страница отсутствует)"/>
              </a:rPr>
              <a:t>мотилина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6" tooltip="Нейротензин (страница отсутствует)"/>
              </a:rPr>
              <a:t>нейротензина</a:t>
            </a:r>
            <a:r>
              <a:rPr lang="ru-RU" dirty="0" smtClean="0"/>
              <a:t> и </a:t>
            </a:r>
            <a:r>
              <a:rPr lang="ru-RU" dirty="0" err="1" smtClean="0">
                <a:hlinkClick r:id="rId7" tooltip="Энтероглюкагон"/>
              </a:rPr>
              <a:t>энтероглюкагона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Осмотическая теория</a:t>
            </a:r>
            <a:br>
              <a:rPr lang="ru-RU" b="1" dirty="0" smtClean="0"/>
            </a:br>
            <a:r>
              <a:rPr lang="ru-RU" b="1" dirty="0" smtClean="0"/>
              <a:t>в  развитии  </a:t>
            </a:r>
            <a:r>
              <a:rPr lang="ru-RU" b="1" dirty="0" err="1" smtClean="0"/>
              <a:t>дельпинг-синдрома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3116"/>
            <a:ext cx="4857784" cy="44291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Согласно этой теории основной причиной возникновения </a:t>
            </a:r>
            <a:r>
              <a:rPr lang="ru-RU" dirty="0" err="1" smtClean="0">
                <a:solidFill>
                  <a:schemeClr val="accent6"/>
                </a:solidFill>
              </a:rPr>
              <a:t>демпинг-синдрома</a:t>
            </a:r>
            <a:r>
              <a:rPr lang="ru-RU" dirty="0" smtClean="0">
                <a:solidFill>
                  <a:schemeClr val="accent6"/>
                </a:solidFill>
              </a:rPr>
              <a:t> является снижение объёма циркулирующей плазмы вследствие перехода из кровеносного русла и межклеточного пространства в просвет тонкой кишки большого количества жидкости.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5" name="Содержимое 4" descr="Des.67. Patogeneza Dumping Sindromulu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1857364"/>
            <a:ext cx="3643338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1253</Words>
  <Application>Microsoft Office PowerPoint</Application>
  <PresentationFormat>On-screen Show (4:3)</PresentationFormat>
  <Paragraphs>210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Яркая</vt:lpstr>
      <vt:lpstr>Болезнь   оперированного   желудка</vt:lpstr>
      <vt:lpstr>Болезнь оперированного желудка</vt:lpstr>
      <vt:lpstr>Классификация болезней оперированного желудка</vt:lpstr>
      <vt:lpstr>Slide 4</vt:lpstr>
      <vt:lpstr>Демпинг-синдром. </vt:lpstr>
      <vt:lpstr>Пусковой механизм демпинг-синдрома :</vt:lpstr>
      <vt:lpstr>Патогенез  дельпинг-синдрома: </vt:lpstr>
      <vt:lpstr>Патогенез  дельпинг-синдрома:</vt:lpstr>
      <vt:lpstr>Осмотическая теория в  развитии  дельпинг-синдрома:</vt:lpstr>
      <vt:lpstr>Для клинической картины демпинг-синдрома характерно</vt:lpstr>
      <vt:lpstr>Иногда наблюдаются потери сознания, чаще в первые месяцы после операции. Приступы сопровождаются тахикардией, иногда одышкой, головной болью, парестезиями верхних и нижних конечностей, полиурией или вазомоторным ринитом. В конце приступа или через некоторое время после него больные часто отмечают урчание в животе и понос. </vt:lpstr>
      <vt:lpstr>Классификация </vt:lpstr>
      <vt:lpstr>Лечение  дельпинг-синдрома:</vt:lpstr>
      <vt:lpstr> Диетотерапия</vt:lpstr>
      <vt:lpstr>Общеукрепляющая терапия </vt:lpstr>
      <vt:lpstr>Заместительная терапия</vt:lpstr>
      <vt:lpstr> Седативная терапия:,  </vt:lpstr>
      <vt:lpstr>Замедление моторики 12-ти перстной кишки</vt:lpstr>
      <vt:lpstr>Хирургическое лечение</vt:lpstr>
      <vt:lpstr>Синдром приводящей петли</vt:lpstr>
      <vt:lpstr>Чем проявляется синдром приводящий кишки</vt:lpstr>
      <vt:lpstr>Причинами</vt:lpstr>
      <vt:lpstr>механические факторы:</vt:lpstr>
      <vt:lpstr>Функциональный синдром приводящей петли может быть вызван: </vt:lpstr>
      <vt:lpstr>Slide 25</vt:lpstr>
      <vt:lpstr>Легкая  степень  тяжести:</vt:lpstr>
      <vt:lpstr>Средней  степени тяжести:</vt:lpstr>
      <vt:lpstr>Тяжелая  степень  тяжести</vt:lpstr>
      <vt:lpstr>Очень тяжелая  степень тяжести:</vt:lpstr>
      <vt:lpstr>Объективно:</vt:lpstr>
      <vt:lpstr>Лечение  СПП:</vt:lpstr>
      <vt:lpstr>Хирургическое  лечение  СПП:</vt:lpstr>
      <vt:lpstr>Пептическая  язва анастамоза:</vt:lpstr>
      <vt:lpstr>Причины  развития пептической  язвы  анастамоза:</vt:lpstr>
      <vt:lpstr>Отмечаются:</vt:lpstr>
      <vt:lpstr>Локализация болей при пептической язве также имеет свои особенности</vt:lpstr>
      <vt:lpstr>Диагностика:</vt:lpstr>
      <vt:lpstr>Пептические язвы, по сравнению с язвами желудка, имеют большую склонность к</vt:lpstr>
      <vt:lpstr>Пептическая  язва:</vt:lpstr>
      <vt:lpstr>Осложнения  пептической  язвы   анастамоза:</vt:lpstr>
      <vt:lpstr>Лечение  пептической  язвы:</vt:lpstr>
      <vt:lpstr>Хирургическое  лечение:</vt:lpstr>
      <vt:lpstr>Хирургическое  лечение: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Олька</dc:creator>
  <cp:lastModifiedBy>useer</cp:lastModifiedBy>
  <cp:revision>17</cp:revision>
  <dcterms:created xsi:type="dcterms:W3CDTF">2011-03-27T18:47:36Z</dcterms:created>
  <dcterms:modified xsi:type="dcterms:W3CDTF">2015-03-19T16:29:55Z</dcterms:modified>
</cp:coreProperties>
</file>